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78" r:id="rId4"/>
    <p:sldId id="257" r:id="rId5"/>
    <p:sldId id="279" r:id="rId6"/>
    <p:sldId id="274" r:id="rId7"/>
    <p:sldId id="277" r:id="rId8"/>
    <p:sldId id="276" r:id="rId9"/>
    <p:sldId id="264" r:id="rId10"/>
    <p:sldId id="267" r:id="rId11"/>
    <p:sldId id="269" r:id="rId12"/>
    <p:sldId id="270" r:id="rId13"/>
    <p:sldId id="268" r:id="rId14"/>
    <p:sldId id="259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461"/>
    <p:restoredTop sz="75206"/>
  </p:normalViewPr>
  <p:slideViewPr>
    <p:cSldViewPr snapToGrid="0" snapToObjects="1">
      <p:cViewPr varScale="1">
        <p:scale>
          <a:sx n="123" d="100"/>
          <a:sy n="123" d="100"/>
        </p:scale>
        <p:origin x="1236" y="60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39BF1-D46A-B747-AB09-B33DCFFFC5BF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5C36D-8998-9F4E-A1FD-D297115C2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5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5C36D-8998-9F4E-A1FD-D297115C20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65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5C36D-8998-9F4E-A1FD-D297115C20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4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如果它伤害，做它更经常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5C36D-8998-9F4E-A1FD-D297115C20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90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blog.csdn.net</a:t>
            </a:r>
            <a:r>
              <a:rPr lang="en-US" dirty="0"/>
              <a:t>/hunterno4/article/details/11687269</a:t>
            </a:r>
          </a:p>
          <a:p>
            <a:endParaRPr lang="en-US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糟糕的复杂度分布</a:t>
            </a:r>
            <a:endParaRPr lang="en-CA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缺乏单元测试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没有代码标准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没有足够的或者过多的注释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潜在的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糟糕的设计（原文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Spaghetti Design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，意大利面式设计）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5C36D-8998-9F4E-A1FD-D297115C20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55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5C36D-8998-9F4E-A1FD-D297115C20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8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8C6B2-74BC-AC41-B738-912BF046AB4E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268D-BF6A-4543-AB9E-12998C96A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5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8C6B2-74BC-AC41-B738-912BF046AB4E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268D-BF6A-4543-AB9E-12998C96A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2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8C6B2-74BC-AC41-B738-912BF046AB4E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268D-BF6A-4543-AB9E-12998C96A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12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9350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3063"/>
            <a:ext cx="10515600" cy="453390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8C6B2-74BC-AC41-B738-912BF046AB4E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268D-BF6A-4543-AB9E-12998C96A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6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8C6B2-74BC-AC41-B738-912BF046AB4E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268D-BF6A-4543-AB9E-12998C96A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1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8C6B2-74BC-AC41-B738-912BF046AB4E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268D-BF6A-4543-AB9E-12998C96A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8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8C6B2-74BC-AC41-B738-912BF046AB4E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268D-BF6A-4543-AB9E-12998C96A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65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8C6B2-74BC-AC41-B738-912BF046AB4E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268D-BF6A-4543-AB9E-12998C96A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4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8C6B2-74BC-AC41-B738-912BF046AB4E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268D-BF6A-4543-AB9E-12998C96A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20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8C6B2-74BC-AC41-B738-912BF046AB4E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268D-BF6A-4543-AB9E-12998C96A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81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8C6B2-74BC-AC41-B738-912BF046AB4E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268D-BF6A-4543-AB9E-12998C96A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58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8C6B2-74BC-AC41-B738-912BF046AB4E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2268D-BF6A-4543-AB9E-12998C96A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74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slide" Target="slide6.xml"/><Relationship Id="rId11" Type="http://schemas.openxmlformats.org/officeDocument/2006/relationships/slide" Target="slide2.xml"/><Relationship Id="rId5" Type="http://schemas.openxmlformats.org/officeDocument/2006/relationships/slide" Target="slide5.xml"/><Relationship Id="rId10" Type="http://schemas.openxmlformats.org/officeDocument/2006/relationships/slide" Target="slide12.xml"/><Relationship Id="rId4" Type="http://schemas.openxmlformats.org/officeDocument/2006/relationships/slide" Target="slide4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vOps_toolchain" TargetMode="External"/><Relationship Id="rId2" Type="http://schemas.openxmlformats.org/officeDocument/2006/relationships/hyperlink" Target="https://en.wikipedia.org/wiki/DevOps" TargetMode="Externa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hyperlink" Target="http://www.infoworld.com/article/2609482/data-center/data-center-review-puppet-vs-chef-vs-ansible-vs-sal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360427"/>
          </a:xfrm>
        </p:spPr>
        <p:txBody>
          <a:bodyPr>
            <a:normAutofit/>
          </a:bodyPr>
          <a:lstStyle/>
          <a:p>
            <a:r>
              <a:rPr lang="zh-CN" altLang="en-US" dirty="0"/>
              <a:t>持续集成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dirty="0"/>
              <a:t> </a:t>
            </a:r>
            <a:r>
              <a:rPr lang="zh-CN" altLang="en-US" dirty="0"/>
              <a:t>发布  测试</a:t>
            </a:r>
            <a:r>
              <a:rPr lang="en-US" altLang="zh-CN" dirty="0"/>
              <a:t> </a:t>
            </a:r>
            <a:r>
              <a:rPr lang="zh-CN" altLang="en-US" dirty="0"/>
              <a:t> 监控</a:t>
            </a:r>
            <a:br>
              <a:rPr lang="en-US" altLang="zh-CN" dirty="0"/>
            </a:br>
            <a:br>
              <a:rPr lang="en-US" altLang="zh-CN" sz="2400" dirty="0"/>
            </a:br>
            <a:r>
              <a:rPr lang="en-US" altLang="zh-CN" sz="3100" dirty="0"/>
              <a:t>continuous</a:t>
            </a:r>
            <a:r>
              <a:rPr lang="zh-CN" altLang="en-US" sz="3100" dirty="0"/>
              <a:t> </a:t>
            </a:r>
            <a:r>
              <a:rPr lang="en-US" altLang="zh-CN" sz="3100" dirty="0"/>
              <a:t>integration</a:t>
            </a:r>
            <a:r>
              <a:rPr lang="zh-CN" altLang="en-US" sz="3100" dirty="0"/>
              <a:t> </a:t>
            </a:r>
            <a:r>
              <a:rPr lang="en-US" altLang="zh-CN" sz="3100" dirty="0"/>
              <a:t>/</a:t>
            </a:r>
            <a:r>
              <a:rPr lang="zh-CN" altLang="en-US" sz="3100" dirty="0"/>
              <a:t> </a:t>
            </a:r>
            <a:r>
              <a:rPr lang="en-US" altLang="zh-CN" sz="3100" dirty="0"/>
              <a:t>delivery</a:t>
            </a:r>
            <a:r>
              <a:rPr lang="zh-CN" altLang="en-US" sz="3100" dirty="0"/>
              <a:t> </a:t>
            </a:r>
            <a:r>
              <a:rPr lang="en-US" altLang="zh-CN" sz="3100" dirty="0"/>
              <a:t>/</a:t>
            </a:r>
            <a:r>
              <a:rPr lang="zh-CN" altLang="en-US" sz="3100" dirty="0"/>
              <a:t> </a:t>
            </a:r>
            <a:r>
              <a:rPr lang="en-US" altLang="zh-CN" sz="3100" dirty="0"/>
              <a:t>deployment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4028" y="5325405"/>
            <a:ext cx="9144000" cy="1134687"/>
          </a:xfrm>
        </p:spPr>
        <p:txBody>
          <a:bodyPr/>
          <a:lstStyle/>
          <a:p>
            <a:r>
              <a:rPr lang="zh-CN" altLang="en-US" dirty="0"/>
              <a:t>吴</a:t>
            </a:r>
            <a:r>
              <a:rPr lang="zh-CN" altLang="en-US"/>
              <a:t>增德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868028" y="6460092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2" action="ppaction://hlinksldjump"/>
              </a:rPr>
              <a:t>&lt;&lt;index&gt;&gt;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361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" y="1587628"/>
            <a:ext cx="12192000" cy="52303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68028" y="6460092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3" action="ppaction://hlinksldjump"/>
              </a:rPr>
              <a:t>&lt;&lt;index&gt;&gt;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73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616"/>
            <a:ext cx="12192000" cy="55315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68028" y="6460092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3" action="ppaction://hlinksldjump"/>
              </a:rPr>
              <a:t>&lt;&lt;index&gt;&gt;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62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691" y="749301"/>
            <a:ext cx="4064000" cy="1917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064" y="174626"/>
            <a:ext cx="2758440" cy="1149350"/>
          </a:xfrm>
        </p:spPr>
        <p:txBody>
          <a:bodyPr/>
          <a:lstStyle/>
          <a:p>
            <a:r>
              <a:rPr lang="en-US" dirty="0" err="1"/>
              <a:t>SonarQube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691" y="0"/>
            <a:ext cx="556930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4" y="2719451"/>
            <a:ext cx="3152520" cy="40860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68028" y="6460092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6" action="ppaction://hlinksldjump"/>
              </a:rPr>
              <a:t>&lt;&lt;index&gt;&gt;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704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windows</a:t>
            </a:r>
            <a:r>
              <a:rPr lang="zh-CN" altLang="en-US" dirty="0"/>
              <a:t>案例</a:t>
            </a:r>
            <a:endParaRPr lang="en-US" altLang="zh-CN" dirty="0"/>
          </a:p>
          <a:p>
            <a:r>
              <a:rPr lang="en-US" dirty="0"/>
              <a:t>Windows</a:t>
            </a:r>
            <a:r>
              <a:rPr lang="zh-CN" altLang="en-US" dirty="0"/>
              <a:t>解决方案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868028" y="6460092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2" action="ppaction://hlinksldjump"/>
              </a:rPr>
              <a:t>&lt;&lt;index&gt;&gt;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790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91" y="1690689"/>
            <a:ext cx="11537864" cy="4845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Windows</a:t>
            </a:r>
            <a:r>
              <a:rPr lang="zh-CN" altLang="en-US" dirty="0"/>
              <a:t>案例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425700" cy="1501775"/>
          </a:xfrm>
        </p:spPr>
        <p:txBody>
          <a:bodyPr/>
          <a:lstStyle/>
          <a:p>
            <a:r>
              <a:rPr lang="en-US" dirty="0"/>
              <a:t>Real Time </a:t>
            </a:r>
            <a:r>
              <a:rPr lang="en-US"/>
              <a:t>Data Analysis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68028" y="6460092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3" action="ppaction://hlinksldjump"/>
              </a:rPr>
              <a:t>&lt;&lt;index&gt;&gt;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81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4759325"/>
            <a:ext cx="3363042" cy="1325563"/>
          </a:xfrm>
        </p:spPr>
        <p:txBody>
          <a:bodyPr/>
          <a:lstStyle/>
          <a:p>
            <a:r>
              <a:rPr lang="en-CA" dirty="0"/>
              <a:t>Windows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730715" y="440152"/>
            <a:ext cx="3284113" cy="25863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Deployment</a:t>
            </a:r>
          </a:p>
          <a:p>
            <a:r>
              <a:rPr lang="en-US" dirty="0"/>
              <a:t>Octopus Server</a:t>
            </a:r>
          </a:p>
          <a:p>
            <a:pPr lvl="1"/>
            <a:r>
              <a:rPr lang="en-US" dirty="0"/>
              <a:t>Octopus Tentacle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71" y="536080"/>
            <a:ext cx="11692608" cy="6005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68028" y="6460092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4" action="ppaction://hlinksldjump"/>
              </a:rPr>
              <a:t>&lt;&lt;index&gt;&gt;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003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/>
              <a:t>概况</a:t>
            </a:r>
            <a:endParaRPr lang="en-US" sz="4800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hlinkClick r:id="rId3" action="ppaction://hlinksldjump"/>
              </a:rPr>
              <a:t>持续发布管道</a:t>
            </a:r>
            <a:endParaRPr lang="en-US" altLang="zh-CN" sz="3200" dirty="0"/>
          </a:p>
          <a:p>
            <a:r>
              <a:rPr lang="zh-CN" altLang="en-US" sz="3200" dirty="0">
                <a:hlinkClick r:id="rId4" action="ppaction://hlinksldjump"/>
              </a:rPr>
              <a:t>持续发布解决方案</a:t>
            </a:r>
            <a:endParaRPr lang="en-US" altLang="zh-CN" sz="3200" dirty="0"/>
          </a:p>
          <a:p>
            <a:r>
              <a:rPr lang="zh-CN" altLang="en-US" sz="3200" dirty="0">
                <a:hlinkClick r:id="rId5" action="ppaction://hlinksldjump"/>
              </a:rPr>
              <a:t>视频监控系统结构</a:t>
            </a:r>
            <a:endParaRPr lang="en-US" altLang="zh-CN" sz="3200" dirty="0"/>
          </a:p>
          <a:p>
            <a:r>
              <a:rPr lang="zh-CN" altLang="en-US" sz="3200" dirty="0">
                <a:hlinkClick r:id="rId5" action="ppaction://hlinksldjump"/>
              </a:rPr>
              <a:t>持续集成时序图</a:t>
            </a:r>
            <a:endParaRPr lang="en-US" altLang="zh-CN" sz="3200" dirty="0"/>
          </a:p>
          <a:p>
            <a:r>
              <a:rPr lang="zh-CN" altLang="en-US" sz="3200" dirty="0">
                <a:hlinkClick r:id="rId6" action="ppaction://hlinksldjump"/>
              </a:rPr>
              <a:t>引入步骤</a:t>
            </a:r>
            <a:endParaRPr lang="en-US" altLang="zh-CN" sz="3200" dirty="0"/>
          </a:p>
          <a:p>
            <a:r>
              <a:rPr lang="zh-CN" altLang="en-US" sz="3200" dirty="0">
                <a:hlinkClick r:id="rId7" action="ppaction://hlinksldjump"/>
              </a:rPr>
              <a:t>优势</a:t>
            </a:r>
            <a:endParaRPr lang="en-US" altLang="zh-CN" sz="3200" dirty="0"/>
          </a:p>
          <a:p>
            <a:r>
              <a:rPr lang="zh-CN" altLang="en-US" sz="3200" dirty="0">
                <a:hlinkClick r:id="rId8" action="ppaction://hlinksldjump"/>
              </a:rPr>
              <a:t>总结</a:t>
            </a:r>
            <a:endParaRPr lang="en-US" altLang="zh-C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019800" cy="435133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相关服务器</a:t>
            </a:r>
            <a:endParaRPr lang="en-US" altLang="zh-CN" sz="3200" dirty="0"/>
          </a:p>
          <a:p>
            <a:pPr lvl="1"/>
            <a:r>
              <a:rPr lang="en-US" altLang="zh-CN" sz="2800" dirty="0" err="1"/>
              <a:t>Git</a:t>
            </a:r>
            <a:r>
              <a:rPr lang="en-CA" altLang="zh-CN" sz="2800" dirty="0"/>
              <a:t>:</a:t>
            </a:r>
            <a:r>
              <a:rPr lang="zh-CN" altLang="en-US" sz="2800" dirty="0"/>
              <a:t> </a:t>
            </a:r>
            <a:r>
              <a:rPr lang="en-CA" altLang="zh-CN" sz="2800" dirty="0"/>
              <a:t>	</a:t>
            </a:r>
            <a:r>
              <a:rPr lang="en-CA" altLang="zh-CN" b="1" dirty="0" err="1">
                <a:solidFill>
                  <a:schemeClr val="accent1">
                    <a:lumMod val="50000"/>
                  </a:schemeClr>
                </a:solidFill>
              </a:rPr>
              <a:t>GitLab</a:t>
            </a:r>
            <a:r>
              <a:rPr lang="en-CA" altLang="zh-CN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CA" altLang="zh-CN" b="1" dirty="0">
                <a:solidFill>
                  <a:srgbClr val="7030A0"/>
                </a:solidFill>
              </a:rPr>
              <a:t>/ </a:t>
            </a:r>
            <a:r>
              <a:rPr lang="en-CA" altLang="zh-CN" b="1" dirty="0" err="1">
                <a:solidFill>
                  <a:schemeClr val="accent1">
                    <a:lumMod val="50000"/>
                  </a:schemeClr>
                </a:solidFill>
              </a:rPr>
              <a:t>BitTorrent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zh-CN" altLang="en-US" sz="2800" dirty="0"/>
              <a:t>集成</a:t>
            </a:r>
            <a:r>
              <a:rPr lang="en-CA" altLang="zh-CN" sz="2800" dirty="0"/>
              <a:t>:</a:t>
            </a:r>
            <a:r>
              <a:rPr lang="zh-CN" altLang="en-US" sz="2800" dirty="0"/>
              <a:t> </a:t>
            </a:r>
            <a:r>
              <a:rPr lang="en-CA" altLang="zh-CN" sz="2800" dirty="0"/>
              <a:t>	</a:t>
            </a:r>
            <a:r>
              <a:rPr lang="en-CA" altLang="zh-CN" b="1" dirty="0">
                <a:solidFill>
                  <a:srgbClr val="7030A0"/>
                </a:solidFill>
                <a:hlinkClick r:id="rId9" action="ppaction://hlinksldjump"/>
              </a:rPr>
              <a:t>Jenkins</a:t>
            </a:r>
            <a:r>
              <a:rPr lang="en-CA" altLang="zh-CN" b="1" dirty="0">
                <a:solidFill>
                  <a:srgbClr val="7030A0"/>
                </a:solidFill>
              </a:rPr>
              <a:t> / </a:t>
            </a:r>
            <a:r>
              <a:rPr lang="en-CA" altLang="zh-CN" b="1" dirty="0" err="1">
                <a:solidFill>
                  <a:srgbClr val="7030A0"/>
                </a:solidFill>
              </a:rPr>
              <a:t>TeamCity</a:t>
            </a:r>
            <a:endParaRPr lang="en-CA" altLang="zh-CN" sz="3200" b="1" dirty="0">
              <a:solidFill>
                <a:srgbClr val="7030A0"/>
              </a:solidFill>
            </a:endParaRPr>
          </a:p>
          <a:p>
            <a:pPr lvl="1"/>
            <a:r>
              <a:rPr lang="zh-CN" altLang="en-US" sz="2800" dirty="0"/>
              <a:t>代码质量</a:t>
            </a:r>
            <a:r>
              <a:rPr lang="en-CA" altLang="zh-CN" sz="2800" dirty="0"/>
              <a:t>: </a:t>
            </a:r>
            <a:r>
              <a:rPr lang="en-US" altLang="zh-CN" sz="2800" dirty="0"/>
              <a:t> </a:t>
            </a:r>
            <a:r>
              <a:rPr lang="en-US" altLang="zh-CN" b="1" dirty="0" err="1">
                <a:solidFill>
                  <a:srgbClr val="7030A0"/>
                </a:solidFill>
                <a:hlinkClick r:id="rId10" action="ppaction://hlinksldjump"/>
              </a:rPr>
              <a:t>SonarQube</a:t>
            </a:r>
            <a:endParaRPr lang="en-US" altLang="zh-CN" sz="2800" b="1" dirty="0">
              <a:solidFill>
                <a:srgbClr val="7030A0"/>
              </a:solidFill>
            </a:endParaRPr>
          </a:p>
          <a:p>
            <a:pPr lvl="1"/>
            <a:r>
              <a:rPr lang="zh-CN" altLang="en-US" sz="2800" dirty="0"/>
              <a:t>发布</a:t>
            </a:r>
            <a:r>
              <a:rPr lang="en-CA" altLang="zh-CN" sz="2800" dirty="0"/>
              <a:t>:</a:t>
            </a:r>
            <a:r>
              <a:rPr lang="en-US" altLang="zh-CN" sz="2800" dirty="0"/>
              <a:t> 	</a:t>
            </a:r>
            <a:r>
              <a:rPr lang="en-US" altLang="zh-CN" b="1" dirty="0">
                <a:solidFill>
                  <a:srgbClr val="7030A0"/>
                </a:solidFill>
              </a:rPr>
              <a:t>Puppet</a:t>
            </a:r>
            <a:r>
              <a:rPr lang="zh-CN" altLang="en-US" b="1" dirty="0">
                <a:solidFill>
                  <a:srgbClr val="7030A0"/>
                </a:solidFill>
              </a:rPr>
              <a:t> </a:t>
            </a:r>
            <a:r>
              <a:rPr lang="en-CA" altLang="zh-CN" b="1" dirty="0">
                <a:solidFill>
                  <a:srgbClr val="7030A0"/>
                </a:solidFill>
              </a:rPr>
              <a:t>/</a:t>
            </a:r>
            <a:r>
              <a:rPr lang="en-US" altLang="zh-CN" b="1" dirty="0">
                <a:solidFill>
                  <a:srgbClr val="7030A0"/>
                </a:solidFill>
              </a:rPr>
              <a:t> Chef / </a:t>
            </a:r>
            <a:r>
              <a:rPr lang="en-US" altLang="zh-CN" b="1" dirty="0" err="1">
                <a:solidFill>
                  <a:srgbClr val="7030A0"/>
                </a:solidFill>
              </a:rPr>
              <a:t>Ansible</a:t>
            </a:r>
            <a:r>
              <a:rPr lang="en-US" altLang="zh-CN" b="1" dirty="0">
                <a:solidFill>
                  <a:srgbClr val="7030A0"/>
                </a:solidFill>
              </a:rPr>
              <a:t> / Salt</a:t>
            </a:r>
          </a:p>
          <a:p>
            <a:pPr lvl="1"/>
            <a:r>
              <a:rPr lang="zh-CN" altLang="en-US" sz="2800" dirty="0"/>
              <a:t>容器管理</a:t>
            </a:r>
            <a:r>
              <a:rPr lang="en-CA" altLang="zh-CN" sz="2800" dirty="0"/>
              <a:t>: </a:t>
            </a:r>
            <a:r>
              <a:rPr lang="en-CA" b="1" dirty="0" err="1">
                <a:solidFill>
                  <a:srgbClr val="7030A0"/>
                </a:solidFill>
              </a:rPr>
              <a:t>Kubernetes</a:t>
            </a:r>
            <a:r>
              <a:rPr lang="en-CA" b="1" dirty="0">
                <a:solidFill>
                  <a:srgbClr val="7030A0"/>
                </a:solidFill>
              </a:rPr>
              <a:t> / </a:t>
            </a:r>
            <a:r>
              <a:rPr lang="en-CA" b="1" dirty="0" err="1">
                <a:solidFill>
                  <a:srgbClr val="7030A0"/>
                </a:solidFill>
              </a:rPr>
              <a:t>Docker</a:t>
            </a:r>
            <a:r>
              <a:rPr lang="en-CA" b="1" dirty="0">
                <a:solidFill>
                  <a:srgbClr val="7030A0"/>
                </a:solidFill>
              </a:rPr>
              <a:t> Swarm</a:t>
            </a:r>
            <a:endParaRPr lang="en-US" sz="3200" b="1" dirty="0">
              <a:solidFill>
                <a:srgbClr val="7030A0"/>
              </a:solidFill>
            </a:endParaRPr>
          </a:p>
          <a:p>
            <a:pPr lvl="1"/>
            <a:r>
              <a:rPr lang="zh-CN" altLang="en-US" sz="2800" dirty="0"/>
              <a:t>性能收集</a:t>
            </a:r>
            <a:r>
              <a:rPr lang="en-CA" altLang="zh-CN" sz="2800" dirty="0"/>
              <a:t>: </a:t>
            </a:r>
            <a:r>
              <a:rPr lang="en-CA" b="1" dirty="0" err="1">
                <a:solidFill>
                  <a:srgbClr val="7030A0"/>
                </a:solidFill>
              </a:rPr>
              <a:t>Nagios</a:t>
            </a:r>
            <a:r>
              <a:rPr lang="en-CA" b="1" dirty="0">
                <a:solidFill>
                  <a:srgbClr val="7030A0"/>
                </a:solidFill>
              </a:rPr>
              <a:t> / </a:t>
            </a:r>
            <a:r>
              <a:rPr lang="en-CA" b="1" dirty="0" err="1">
                <a:solidFill>
                  <a:srgbClr val="7030A0"/>
                </a:solidFill>
              </a:rPr>
              <a:t>Zabbix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68028" y="6460092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11" action="ppaction://hlinksldjump"/>
              </a:rPr>
              <a:t>&lt;&lt;index&gt;&gt;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106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livery Pipe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691"/>
            <a:ext cx="12192001" cy="6758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6270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持续发布管道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868028" y="6460092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3" action="ppaction://hlinksldjump"/>
              </a:rPr>
              <a:t>&lt;&lt;index&gt;&gt;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40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持续发布解决方案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413" y="1834345"/>
            <a:ext cx="2141291" cy="4797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68028" y="6460092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4" action="ppaction://hlinksldjump"/>
              </a:rPr>
              <a:t>&lt;&lt;index&gt;&gt;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0" y="1905468"/>
            <a:ext cx="9463324" cy="47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2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9152"/>
            <a:ext cx="10515600" cy="567369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时序图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521"/>
            <a:ext cx="12218540" cy="63926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68028" y="6460092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3" action="ppaction://hlinksldjump"/>
              </a:rPr>
              <a:t>&lt;&lt;index&gt;&gt;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637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4"/>
          <p:cNvSpPr>
            <a:spLocks noGrp="1"/>
          </p:cNvSpPr>
          <p:nvPr>
            <p:ph sz="half" idx="2"/>
          </p:nvPr>
        </p:nvSpPr>
        <p:spPr>
          <a:xfrm>
            <a:off x="6274883" y="3943350"/>
            <a:ext cx="5445628" cy="28860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具体步骤</a:t>
            </a:r>
            <a:endParaRPr lang="en-US" altLang="zh-CN" dirty="0"/>
          </a:p>
          <a:p>
            <a:pPr lvl="1"/>
            <a:r>
              <a:rPr lang="zh-CN" altLang="en-US" dirty="0"/>
              <a:t>博客：</a:t>
            </a:r>
            <a:r>
              <a:rPr lang="en-US" altLang="zh-CN" dirty="0"/>
              <a:t>LAMP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WordPress</a:t>
            </a:r>
          </a:p>
          <a:p>
            <a:pPr lvl="1"/>
            <a:r>
              <a:rPr lang="zh-CN" altLang="en-US" dirty="0"/>
              <a:t>代码服务器：</a:t>
            </a:r>
            <a:r>
              <a:rPr lang="en-US" altLang="zh-CN" dirty="0" err="1"/>
              <a:t>GitLab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 </a:t>
            </a:r>
            <a:r>
              <a:rPr lang="en-US" altLang="zh-CN" dirty="0" err="1"/>
              <a:t>BitTorrent</a:t>
            </a:r>
            <a:endParaRPr lang="en-US" altLang="zh-CN" dirty="0"/>
          </a:p>
          <a:p>
            <a:pPr lvl="1"/>
            <a:r>
              <a:rPr lang="zh-CN" altLang="en-US" dirty="0"/>
              <a:t>集成服务器：</a:t>
            </a:r>
            <a:r>
              <a:rPr lang="en-US" altLang="zh-CN" dirty="0"/>
              <a:t>Jenkins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rgbClr val="FF0000"/>
                </a:solidFill>
              </a:rPr>
              <a:t>（耗时）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自动发布</a:t>
            </a:r>
            <a:r>
              <a:rPr lang="zh-CN" altLang="en-US" dirty="0">
                <a:solidFill>
                  <a:srgbClr val="FF0000"/>
                </a:solidFill>
              </a:rPr>
              <a:t>（耗时）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容器服务器：</a:t>
            </a:r>
            <a:r>
              <a:rPr lang="en-US" altLang="zh-CN" dirty="0" err="1"/>
              <a:t>Docker</a:t>
            </a:r>
            <a:endParaRPr lang="en-US" altLang="zh-CN" dirty="0"/>
          </a:p>
          <a:p>
            <a:pPr lvl="2"/>
            <a:r>
              <a:rPr lang="zh-CN" altLang="en-US" dirty="0"/>
              <a:t>发布服务器：</a:t>
            </a:r>
            <a:r>
              <a:rPr lang="en-US" altLang="zh-CN" dirty="0"/>
              <a:t>Puppet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407" y="46432"/>
            <a:ext cx="7259144" cy="3661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802" y="273248"/>
            <a:ext cx="4795261" cy="1325563"/>
          </a:xfrm>
        </p:spPr>
        <p:txBody>
          <a:bodyPr/>
          <a:lstStyle/>
          <a:p>
            <a:r>
              <a:rPr lang="zh-CN" altLang="en-US" dirty="0"/>
              <a:t>持续集成引入步骤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计划持续集成框架 </a:t>
            </a:r>
            <a:r>
              <a:rPr lang="zh-CN" altLang="en-US" dirty="0">
                <a:sym typeface="Wingdings"/>
              </a:rPr>
              <a:t></a:t>
            </a:r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</a:rPr>
              <a:t>统一版本库   </a:t>
            </a:r>
            <a:r>
              <a:rPr lang="zh-CN" altLang="en-US" sz="1600" dirty="0"/>
              <a:t>文档  代码  配置</a:t>
            </a:r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</a:rPr>
              <a:t>自动编译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引入单元测试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自动发布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自动集成测试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考虑可测试性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868028" y="6460092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3" action="ppaction://hlinksldjump"/>
              </a:rPr>
              <a:t>&lt;&lt;index&gt;&gt;</a:t>
            </a:r>
            <a:endParaRPr lang="en-US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95999" y="1647403"/>
            <a:ext cx="5548313" cy="3996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6200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87" y="45794"/>
            <a:ext cx="10515600" cy="1149350"/>
          </a:xfrm>
        </p:spPr>
        <p:txBody>
          <a:bodyPr/>
          <a:lstStyle/>
          <a:p>
            <a:r>
              <a:rPr lang="zh-CN" altLang="en-US" dirty="0"/>
              <a:t>持续</a:t>
            </a:r>
            <a:r>
              <a:rPr lang="zh-CN" altLang="en-US"/>
              <a:t>集成优势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3063"/>
            <a:ext cx="6135477" cy="4533900"/>
          </a:xfrm>
        </p:spPr>
        <p:txBody>
          <a:bodyPr>
            <a:normAutofit/>
          </a:bodyPr>
          <a:lstStyle/>
          <a:p>
            <a:r>
              <a:rPr lang="zh-CN" altLang="en-US" dirty="0"/>
              <a:t>一键（自动）发布 （减少焦虑）</a:t>
            </a:r>
            <a:endParaRPr lang="en-US" altLang="zh-CN" dirty="0"/>
          </a:p>
          <a:p>
            <a:pPr lvl="1"/>
            <a:r>
              <a:rPr lang="zh-CN" altLang="en-US" dirty="0"/>
              <a:t>每天发布 </a:t>
            </a:r>
            <a:r>
              <a:rPr lang="en-US" altLang="zh-CN" dirty="0"/>
              <a:t>/</a:t>
            </a:r>
            <a:r>
              <a:rPr lang="zh-CN" altLang="en-US" dirty="0"/>
              <a:t> 非每月</a:t>
            </a:r>
            <a:endParaRPr lang="en-US" altLang="zh-CN" dirty="0"/>
          </a:p>
          <a:p>
            <a:pPr lvl="1"/>
            <a:r>
              <a:rPr lang="zh-CN" altLang="en-US" dirty="0"/>
              <a:t>自动发布经</a:t>
            </a:r>
            <a:r>
              <a:rPr lang="zh-CN" altLang="en-US" b="1" dirty="0">
                <a:solidFill>
                  <a:srgbClr val="FF0000"/>
                </a:solidFill>
              </a:rPr>
              <a:t>测试</a:t>
            </a:r>
            <a:r>
              <a:rPr lang="zh-CN" altLang="en-US" dirty="0"/>
              <a:t>的稳定的版本</a:t>
            </a:r>
            <a:endParaRPr lang="en-US" altLang="zh-CN" dirty="0"/>
          </a:p>
          <a:p>
            <a:r>
              <a:rPr lang="zh-CN" altLang="en-US" dirty="0"/>
              <a:t>减少发布错误</a:t>
            </a:r>
            <a:endParaRPr lang="en-US" altLang="zh-CN" dirty="0"/>
          </a:p>
          <a:p>
            <a:r>
              <a:rPr lang="zh-CN" altLang="en-US" dirty="0"/>
              <a:t>易于回滚</a:t>
            </a:r>
            <a:endParaRPr lang="en-US" altLang="zh-CN" dirty="0"/>
          </a:p>
          <a:p>
            <a:r>
              <a:rPr lang="zh-CN" altLang="en-US" dirty="0"/>
              <a:t>进度可见</a:t>
            </a:r>
            <a:endParaRPr lang="en-US" altLang="zh-CN" dirty="0"/>
          </a:p>
          <a:p>
            <a:r>
              <a:rPr lang="zh-CN" altLang="en-US" dirty="0"/>
              <a:t>及时反馈</a:t>
            </a:r>
            <a:endParaRPr lang="en-US" altLang="zh-CN" dirty="0"/>
          </a:p>
          <a:p>
            <a:r>
              <a:rPr lang="zh-CN" altLang="en-US" dirty="0"/>
              <a:t>提高代码质量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CI</a:t>
            </a:r>
            <a:r>
              <a:rPr lang="zh-CN" altLang="en-US" dirty="0"/>
              <a:t>自动测试，及时发现问题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363" y="205059"/>
            <a:ext cx="8551387" cy="7093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68028" y="6460092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3" action="ppaction://hlinksldjump"/>
              </a:rPr>
              <a:t>&lt;&lt;index&gt;&gt;</a:t>
            </a:r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6874524" y="990603"/>
            <a:ext cx="4912663" cy="198883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我们需要大软件发布</a:t>
            </a:r>
            <a:endParaRPr lang="en-US" altLang="zh-CN" dirty="0"/>
          </a:p>
          <a:p>
            <a:pPr lvl="1"/>
            <a:r>
              <a:rPr lang="zh-CN" altLang="en-US" dirty="0"/>
              <a:t>通过小功能的软件积累大版本</a:t>
            </a:r>
            <a:endParaRPr lang="en-US" altLang="zh-CN" dirty="0"/>
          </a:p>
          <a:p>
            <a:r>
              <a:rPr lang="zh-CN" altLang="en-US" dirty="0"/>
              <a:t>开发周期</a:t>
            </a:r>
            <a:r>
              <a:rPr lang="en-US" altLang="zh-CN" dirty="0"/>
              <a:t>9</a:t>
            </a:r>
            <a:r>
              <a:rPr lang="zh-CN" altLang="en-US" dirty="0"/>
              <a:t>个月？尽可多加特性</a:t>
            </a:r>
            <a:endParaRPr lang="en-US" altLang="zh-CN" dirty="0"/>
          </a:p>
          <a:p>
            <a:pPr lvl="1"/>
            <a:r>
              <a:rPr lang="zh-CN" altLang="en-US" dirty="0"/>
              <a:t>逐步积累，积少成多</a:t>
            </a:r>
            <a:endParaRPr lang="is-IS" altLang="zh-CN" dirty="0"/>
          </a:p>
          <a:p>
            <a:r>
              <a:rPr lang="zh-CN" altLang="en-US" dirty="0"/>
              <a:t>小心应对客户反馈，计划已经安排</a:t>
            </a:r>
            <a:endParaRPr lang="en-US" altLang="zh-CN" dirty="0"/>
          </a:p>
          <a:p>
            <a:pPr lvl="1"/>
            <a:r>
              <a:rPr lang="zh-CN" altLang="en-US" dirty="0"/>
              <a:t>及时响应客户反馈</a:t>
            </a:r>
            <a:endParaRPr lang="en-US" dirty="0"/>
          </a:p>
          <a:p>
            <a:endParaRPr lang="en-US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6973677" y="3108023"/>
            <a:ext cx="4682169" cy="372140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编译</a:t>
            </a:r>
            <a:endParaRPr lang="en-US" altLang="zh-CN" dirty="0"/>
          </a:p>
          <a:p>
            <a:r>
              <a:rPr lang="zh-CN" altLang="en-US" dirty="0"/>
              <a:t>测试</a:t>
            </a:r>
            <a:endParaRPr lang="en-US" altLang="zh-CN" dirty="0"/>
          </a:p>
          <a:p>
            <a:pPr lvl="1"/>
            <a:r>
              <a:rPr lang="zh-CN" altLang="en-US" dirty="0"/>
              <a:t>单元测试</a:t>
            </a:r>
            <a:endParaRPr lang="en-US" altLang="zh-CN" dirty="0"/>
          </a:p>
          <a:p>
            <a:pPr marL="914400" lvl="2" indent="0">
              <a:buFont typeface="Arial"/>
              <a:buNone/>
            </a:pPr>
            <a:r>
              <a:rPr lang="en-US" altLang="zh-CN" dirty="0">
                <a:sym typeface="Wingdings"/>
              </a:rPr>
              <a:t></a:t>
            </a:r>
            <a:r>
              <a:rPr lang="zh-CN" altLang="en-US" dirty="0">
                <a:sym typeface="Wingdings"/>
              </a:rPr>
              <a:t>测试覆盖率</a:t>
            </a:r>
            <a:endParaRPr lang="en-US" altLang="zh-CN" dirty="0"/>
          </a:p>
          <a:p>
            <a:pPr lvl="1"/>
            <a:r>
              <a:rPr lang="zh-CN" altLang="en-US" dirty="0"/>
              <a:t>集成测试</a:t>
            </a:r>
            <a:endParaRPr lang="en-US" altLang="zh-CN" dirty="0"/>
          </a:p>
          <a:p>
            <a:pPr lvl="2">
              <a:buFont typeface="Wingdings" charset="2"/>
              <a:buChar char="à"/>
            </a:pPr>
            <a:r>
              <a:rPr lang="zh-CN" altLang="en-US" dirty="0">
                <a:sym typeface="Wingdings"/>
              </a:rPr>
              <a:t>稳定性</a:t>
            </a:r>
            <a:endParaRPr lang="en-US" altLang="zh-CN" dirty="0">
              <a:sym typeface="Wingdings"/>
            </a:endParaRPr>
          </a:p>
          <a:p>
            <a:pPr lvl="2">
              <a:buFont typeface="Wingdings" charset="2"/>
              <a:buChar char="à"/>
            </a:pPr>
            <a:r>
              <a:rPr lang="zh-CN" altLang="en-US" dirty="0">
                <a:sym typeface="Wingdings"/>
              </a:rPr>
              <a:t>性能</a:t>
            </a:r>
            <a:endParaRPr lang="en-US" altLang="zh-CN" dirty="0">
              <a:sym typeface="Wingdings"/>
            </a:endParaRPr>
          </a:p>
          <a:p>
            <a:pPr lvl="2">
              <a:buFont typeface="Wingdings" charset="2"/>
              <a:buChar char="à"/>
            </a:pPr>
            <a:r>
              <a:rPr lang="en-US" altLang="zh-CN" dirty="0">
                <a:sym typeface="Wingdings"/>
              </a:rPr>
              <a:t>Scalability</a:t>
            </a:r>
          </a:p>
          <a:p>
            <a:r>
              <a:rPr lang="zh-CN" altLang="en-US" dirty="0">
                <a:sym typeface="Wingdings"/>
              </a:rPr>
              <a:t>发布 </a:t>
            </a:r>
            <a:r>
              <a:rPr lang="en-CA" altLang="zh-CN" dirty="0">
                <a:sym typeface="Wingdings"/>
              </a:rPr>
              <a:t>/ </a:t>
            </a:r>
            <a:r>
              <a:rPr lang="zh-CN" altLang="en-US" dirty="0">
                <a:sym typeface="Wingdings"/>
              </a:rPr>
              <a:t>配置</a:t>
            </a:r>
            <a:endParaRPr lang="en-US" altLang="zh-CN" dirty="0">
              <a:sym typeface="Wingdings"/>
            </a:endParaRPr>
          </a:p>
          <a:p>
            <a:r>
              <a:rPr lang="zh-CN" altLang="en-US" dirty="0">
                <a:sym typeface="Wingdings"/>
              </a:rPr>
              <a:t>性能监控</a:t>
            </a:r>
            <a:endParaRPr lang="en-US" altLang="zh-CN" dirty="0">
              <a:sym typeface="Wingdings"/>
            </a:endParaRPr>
          </a:p>
          <a:p>
            <a:r>
              <a:rPr lang="zh-CN" altLang="en-US" dirty="0">
                <a:sym typeface="Wingdings"/>
              </a:rPr>
              <a:t>返回统计结果</a:t>
            </a:r>
            <a:endParaRPr lang="en-US" altLang="zh-CN" dirty="0">
              <a:sym typeface="Wingdings"/>
            </a:endParaRPr>
          </a:p>
          <a:p>
            <a:r>
              <a:rPr lang="zh-CN" altLang="en-US" dirty="0"/>
              <a:t>代码质量监控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610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38175" y="1830388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700" dirty="0"/>
              <a:t>If</a:t>
            </a:r>
            <a:r>
              <a:rPr lang="zh-CN" altLang="en-US" sz="1700" dirty="0"/>
              <a:t> </a:t>
            </a:r>
            <a:r>
              <a:rPr lang="en-US" altLang="zh-CN" sz="1700" dirty="0"/>
              <a:t>it</a:t>
            </a:r>
            <a:r>
              <a:rPr lang="zh-CN" altLang="en-US" sz="1700" dirty="0"/>
              <a:t> </a:t>
            </a:r>
            <a:r>
              <a:rPr lang="en-US" altLang="zh-CN" sz="1700" dirty="0"/>
              <a:t>hurts,</a:t>
            </a:r>
            <a:r>
              <a:rPr lang="zh-CN" altLang="en-US" sz="1700" dirty="0"/>
              <a:t> </a:t>
            </a:r>
            <a:r>
              <a:rPr lang="en-US" altLang="zh-CN" sz="1700" dirty="0"/>
              <a:t>do</a:t>
            </a:r>
            <a:r>
              <a:rPr lang="zh-CN" altLang="en-US" sz="1700" dirty="0"/>
              <a:t> </a:t>
            </a:r>
            <a:r>
              <a:rPr lang="en-US" altLang="zh-CN" sz="1700" dirty="0"/>
              <a:t>it</a:t>
            </a:r>
            <a:r>
              <a:rPr lang="zh-CN" altLang="en-US" sz="1700" dirty="0"/>
              <a:t> </a:t>
            </a:r>
            <a:r>
              <a:rPr lang="en-US" altLang="zh-CN" sz="1700" dirty="0"/>
              <a:t>more</a:t>
            </a:r>
            <a:r>
              <a:rPr lang="zh-CN" altLang="en-US" sz="1700" dirty="0"/>
              <a:t> </a:t>
            </a:r>
            <a:r>
              <a:rPr lang="en-US" altLang="zh-CN" sz="1700" dirty="0"/>
              <a:t>often</a:t>
            </a:r>
            <a:r>
              <a:rPr lang="zh-CN" altLang="en-US" sz="1700" dirty="0"/>
              <a:t> </a:t>
            </a:r>
            <a:r>
              <a:rPr lang="is-IS" altLang="zh-CN" sz="1700" dirty="0"/>
              <a:t>…</a:t>
            </a:r>
            <a:r>
              <a:rPr lang="zh-CN" altLang="en-US" sz="1700" dirty="0"/>
              <a:t> </a:t>
            </a:r>
            <a:r>
              <a:rPr lang="zh-CN" altLang="en-US" sz="1000" dirty="0"/>
              <a:t>（</a:t>
            </a:r>
            <a:r>
              <a:rPr lang="zh-CN" altLang="en-US" sz="1500" dirty="0"/>
              <a:t>如果它伤害，做它更经常）</a:t>
            </a:r>
            <a:endParaRPr lang="is-IS" altLang="zh-CN" sz="1500" dirty="0"/>
          </a:p>
          <a:p>
            <a:r>
              <a:rPr lang="zh-CN" altLang="en-US" dirty="0"/>
              <a:t>逐步建立持续发布管道</a:t>
            </a:r>
            <a:endParaRPr lang="en-US" altLang="zh-CN" dirty="0"/>
          </a:p>
          <a:p>
            <a:r>
              <a:rPr lang="zh-CN" altLang="en-US" dirty="0"/>
              <a:t>持续重构 </a:t>
            </a:r>
            <a:r>
              <a:rPr lang="en-US" altLang="zh-CN" dirty="0"/>
              <a:t>(</a:t>
            </a:r>
            <a:r>
              <a:rPr lang="zh-CN" altLang="en-US" dirty="0"/>
              <a:t>考虑系统可测试性）</a:t>
            </a:r>
            <a:endParaRPr lang="en-US" altLang="zh-CN" dirty="0"/>
          </a:p>
          <a:p>
            <a:r>
              <a:rPr lang="zh-CN" altLang="en-US" dirty="0"/>
              <a:t>最终：</a:t>
            </a:r>
            <a:endParaRPr lang="en-US" altLang="zh-CN" dirty="0"/>
          </a:p>
          <a:p>
            <a:pPr lvl="1"/>
            <a:r>
              <a:rPr lang="zh-CN" altLang="en-US" dirty="0"/>
              <a:t>实时编译、单元测试、发布、集成测试、收集性能</a:t>
            </a:r>
            <a:r>
              <a:rPr lang="en-US" altLang="zh-CN" dirty="0"/>
              <a:t>/</a:t>
            </a:r>
            <a:r>
              <a:rPr lang="zh-CN" altLang="en-US" dirty="0"/>
              <a:t>稳定性 数据</a:t>
            </a:r>
            <a:endParaRPr lang="en-US" altLang="zh-CN" dirty="0"/>
          </a:p>
          <a:p>
            <a:pPr lvl="1"/>
            <a:r>
              <a:rPr lang="zh-CN" altLang="en-US" dirty="0"/>
              <a:t>少量代码改动 </a:t>
            </a:r>
            <a:r>
              <a:rPr lang="zh-CN" altLang="en-US" dirty="0">
                <a:sym typeface="Wingdings"/>
              </a:rPr>
              <a:t> 发布 </a:t>
            </a:r>
            <a:endParaRPr lang="en-CA" altLang="zh-CN" dirty="0">
              <a:sym typeface="Wingdings"/>
            </a:endParaRPr>
          </a:p>
          <a:p>
            <a:pPr lvl="1"/>
            <a:r>
              <a:rPr lang="zh-CN" altLang="en-US" dirty="0"/>
              <a:t>积小成多</a:t>
            </a:r>
            <a:endParaRPr lang="en-US" altLang="zh-CN" dirty="0"/>
          </a:p>
          <a:p>
            <a:r>
              <a:rPr lang="zh-CN" altLang="en-US" dirty="0"/>
              <a:t>改变团队开发习惯</a:t>
            </a:r>
            <a:endParaRPr lang="en-CA" altLang="zh-CN" dirty="0"/>
          </a:p>
          <a:p>
            <a:pPr lvl="1"/>
            <a:r>
              <a:rPr lang="zh-CN" altLang="en-US" dirty="0"/>
              <a:t>多次提交代码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6329365" y="1830388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需要团队参与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分成多个阶段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/>
            <a:r>
              <a:rPr lang="zh-CN" altLang="en-US" dirty="0"/>
              <a:t>持续集成 </a:t>
            </a:r>
            <a:r>
              <a:rPr lang="en-US" altLang="zh-CN" dirty="0"/>
              <a:t>--</a:t>
            </a:r>
            <a:r>
              <a:rPr lang="zh-CN" altLang="en-US" dirty="0"/>
              <a:t> 相对容易</a:t>
            </a:r>
            <a:endParaRPr lang="en-US" altLang="zh-CN" dirty="0"/>
          </a:p>
          <a:p>
            <a:pPr lvl="1"/>
            <a:r>
              <a:rPr lang="zh-CN" altLang="en-US" dirty="0"/>
              <a:t>持续发布</a:t>
            </a:r>
            <a:r>
              <a:rPr lang="en-US" altLang="zh-CN" dirty="0"/>
              <a:t>/</a:t>
            </a:r>
            <a:r>
              <a:rPr lang="zh-CN" altLang="en-US" dirty="0"/>
              <a:t>集成测试 </a:t>
            </a:r>
            <a:r>
              <a:rPr lang="en-US" altLang="zh-CN" dirty="0"/>
              <a:t>--</a:t>
            </a:r>
            <a:r>
              <a:rPr lang="zh-CN" altLang="en-US" dirty="0"/>
              <a:t> 更难</a:t>
            </a:r>
            <a:endParaRPr lang="en-US" altLang="zh-CN" dirty="0"/>
          </a:p>
          <a:p>
            <a:pPr lvl="1"/>
            <a:r>
              <a:rPr lang="zh-CN" altLang="en-US" dirty="0"/>
              <a:t>需要特定写测试程序的人</a:t>
            </a:r>
            <a:endParaRPr lang="en-US" altLang="zh-CN" dirty="0"/>
          </a:p>
          <a:p>
            <a:pPr lvl="1"/>
            <a:r>
              <a:rPr lang="zh-CN" altLang="en-US" dirty="0"/>
              <a:t>持续实施 </a:t>
            </a:r>
            <a:r>
              <a:rPr lang="en-US" altLang="zh-CN" dirty="0"/>
              <a:t>--</a:t>
            </a:r>
            <a:r>
              <a:rPr lang="zh-CN" altLang="en-US" dirty="0"/>
              <a:t> 不太需要</a:t>
            </a:r>
            <a:endParaRPr lang="en-US" altLang="zh-CN" dirty="0"/>
          </a:p>
          <a:p>
            <a:pPr lvl="2"/>
            <a:r>
              <a:rPr lang="zh-CN" altLang="en-US" dirty="0"/>
              <a:t>客户不想持续实施</a:t>
            </a:r>
            <a:endParaRPr lang="en-US" altLang="zh-CN" dirty="0"/>
          </a:p>
          <a:p>
            <a:pPr lvl="2"/>
            <a:r>
              <a:rPr lang="zh-CN" altLang="en-US" dirty="0"/>
              <a:t>关键业务系统</a:t>
            </a:r>
            <a:endParaRPr lang="en-US" altLang="zh-CN" dirty="0"/>
          </a:p>
          <a:p>
            <a:r>
              <a:rPr lang="zh-CN" altLang="en-US" dirty="0"/>
              <a:t>需要一个过程</a:t>
            </a:r>
            <a:endParaRPr lang="en-US" altLang="zh-CN" dirty="0"/>
          </a:p>
          <a:p>
            <a:pPr lvl="1"/>
            <a:r>
              <a:rPr lang="zh-CN" altLang="en-US" dirty="0"/>
              <a:t>有些模块很难自动测试</a:t>
            </a:r>
            <a:endParaRPr lang="en-US" altLang="zh-CN" dirty="0"/>
          </a:p>
          <a:p>
            <a:pPr lvl="2"/>
            <a:r>
              <a:rPr lang="zh-CN" altLang="en-US" dirty="0"/>
              <a:t>系统在设计时考虑可测试性</a:t>
            </a:r>
            <a:endParaRPr lang="en-US" altLang="zh-CN" dirty="0"/>
          </a:p>
          <a:p>
            <a:r>
              <a:rPr lang="zh-CN" altLang="en-US" dirty="0"/>
              <a:t>初期需要投入时间 （建立管道）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868028" y="6460092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3" action="ppaction://hlinksldjump"/>
              </a:rPr>
              <a:t>&lt;&lt;index&gt;&gt;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164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DevOPs</a:t>
            </a:r>
            <a:r>
              <a:rPr lang="zh-CN" altLang="en-US" dirty="0">
                <a:hlinkClick r:id="rId2"/>
              </a:rPr>
              <a:t> </a:t>
            </a:r>
            <a:r>
              <a:rPr lang="en-US" altLang="zh-CN" dirty="0">
                <a:hlinkClick r:id="rId2"/>
              </a:rPr>
              <a:t>wiki</a:t>
            </a:r>
            <a:endParaRPr lang="en-US" altLang="zh-CN" dirty="0"/>
          </a:p>
          <a:p>
            <a:r>
              <a:rPr lang="en-US" dirty="0" err="1">
                <a:hlinkClick r:id="rId3"/>
              </a:rPr>
              <a:t>DevOps</a:t>
            </a:r>
            <a:r>
              <a:rPr lang="zh-CN" altLang="en-US" dirty="0">
                <a:hlinkClick r:id="rId3"/>
              </a:rPr>
              <a:t> </a:t>
            </a:r>
            <a:r>
              <a:rPr lang="en-US" dirty="0">
                <a:hlinkClick r:id="rId3"/>
              </a:rPr>
              <a:t>toolchain</a:t>
            </a:r>
            <a:r>
              <a:rPr lang="zh-CN" altLang="en-US" dirty="0">
                <a:hlinkClick r:id="rId3"/>
              </a:rPr>
              <a:t> </a:t>
            </a:r>
            <a:r>
              <a:rPr lang="en-US" altLang="zh-CN" dirty="0">
                <a:hlinkClick r:id="rId3"/>
              </a:rPr>
              <a:t>wiki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Review: Puppet vs. Chef vs. Ansible vs Salt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868028" y="6460092"/>
            <a:ext cx="128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5" action="ppaction://hlinksldjump"/>
              </a:rPr>
              <a:t>&lt;&lt;index&gt;&gt;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06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5810</TotalTime>
  <Words>838</Words>
  <Application>Microsoft Office PowerPoint</Application>
  <PresentationFormat>Widescreen</PresentationFormat>
  <Paragraphs>131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持续集成   发布  测试  监控  continuous integration / delivery / deployment</vt:lpstr>
      <vt:lpstr>概况</vt:lpstr>
      <vt:lpstr>持续发布管道</vt:lpstr>
      <vt:lpstr>持续发布解决方案</vt:lpstr>
      <vt:lpstr>时序图</vt:lpstr>
      <vt:lpstr>持续集成引入步骤</vt:lpstr>
      <vt:lpstr>持续集成优势</vt:lpstr>
      <vt:lpstr>总结</vt:lpstr>
      <vt:lpstr>参考资料</vt:lpstr>
      <vt:lpstr>Jenkins</vt:lpstr>
      <vt:lpstr>Jenkins 2</vt:lpstr>
      <vt:lpstr>SonarQube</vt:lpstr>
      <vt:lpstr>附录</vt:lpstr>
      <vt:lpstr>Windows案例</vt:lpstr>
      <vt:lpstr>Windows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for Global Eye</dc:title>
  <dc:creator>Microsoft Office User</dc:creator>
  <cp:lastModifiedBy>wu andy</cp:lastModifiedBy>
  <cp:revision>87</cp:revision>
  <dcterms:created xsi:type="dcterms:W3CDTF">2016-07-11T05:51:59Z</dcterms:created>
  <dcterms:modified xsi:type="dcterms:W3CDTF">2022-04-02T04:20:28Z</dcterms:modified>
</cp:coreProperties>
</file>